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93" r:id="rId2"/>
    <p:sldId id="319" r:id="rId3"/>
    <p:sldId id="257" r:id="rId4"/>
    <p:sldId id="294" r:id="rId5"/>
    <p:sldId id="322" r:id="rId6"/>
    <p:sldId id="321" r:id="rId7"/>
    <p:sldId id="323" r:id="rId8"/>
    <p:sldId id="347" r:id="rId9"/>
    <p:sldId id="348" r:id="rId10"/>
    <p:sldId id="356" r:id="rId11"/>
    <p:sldId id="357" r:id="rId12"/>
    <p:sldId id="358" r:id="rId13"/>
    <p:sldId id="359" r:id="rId14"/>
    <p:sldId id="327" r:id="rId15"/>
    <p:sldId id="332" r:id="rId16"/>
    <p:sldId id="350" r:id="rId17"/>
    <p:sldId id="328" r:id="rId18"/>
    <p:sldId id="344" r:id="rId19"/>
    <p:sldId id="355" r:id="rId20"/>
    <p:sldId id="354" r:id="rId21"/>
    <p:sldId id="352" r:id="rId22"/>
    <p:sldId id="309" r:id="rId23"/>
  </p:sldIdLst>
  <p:sldSz cx="9144000" cy="6858000" type="screen4x3"/>
  <p:notesSz cx="6858000" cy="9144000"/>
  <p:embeddedFontLst>
    <p:embeddedFont>
      <p:font typeface="KoPub돋움체 Bold" panose="00000800000000000000" pitchFamily="2" charset="-127"/>
      <p:regular r:id="rId25"/>
      <p:bold r:id="rId26"/>
    </p:embeddedFont>
    <p:embeddedFont>
      <p:font typeface="KoPub돋움체 Medium" panose="000006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KoPub돋움체 Light" panose="00000300000000000000" pitchFamily="2" charset="-127"/>
      <p:regular r:id="rId30"/>
    </p:embeddedFont>
    <p:embeddedFont>
      <p:font typeface="times" panose="02020603050405020304" pitchFamily="18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-윤고딕330" panose="020B0600000101010101" charset="-127"/>
      <p:regular r:id="rId36"/>
    </p:embeddedFont>
    <p:embeddedFont>
      <p:font typeface="-윤고딕310" panose="020B0600000101010101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89898"/>
    <a:srgbClr val="C00000"/>
    <a:srgbClr val="C9E856"/>
    <a:srgbClr val="EFF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92" autoAdjust="0"/>
    <p:restoredTop sz="84113" autoAdjust="0"/>
  </p:normalViewPr>
  <p:slideViewPr>
    <p:cSldViewPr>
      <p:cViewPr varScale="1">
        <p:scale>
          <a:sx n="80" d="100"/>
          <a:sy n="80" d="100"/>
        </p:scale>
        <p:origin x="60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039B7-F074-4CCB-81FE-5910275E6DBC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1A1F2-91F2-4B45-A4F4-C1C9341A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90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1A1F2-91F2-4B45-A4F4-C1C9341ADC7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049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algorithm is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get speed using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Whenever the distance value is measured by the Lidar sensor, the speed is calculated by the distance and the time.</a:t>
            </a:r>
            <a:endParaRPr lang="en-US" altLang="ko-KR" b="0" dirty="0" smtClean="0">
              <a:effectLst/>
            </a:endParaRP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1A1F2-91F2-4B45-A4F4-C1C9341ADC7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608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dirty="0" smtClean="0"/>
              <a:t>Algorithm2</a:t>
            </a:r>
            <a:r>
              <a:rPr lang="en-US" altLang="ko-KR" baseline="0" dirty="0" smtClean="0"/>
              <a:t> describes the procedure of getting</a:t>
            </a:r>
            <a:r>
              <a:rPr lang="en-US" altLang="ko-KR" dirty="0" smtClean="0"/>
              <a:t> speed using radar.</a:t>
            </a:r>
          </a:p>
          <a:p>
            <a:pPr rtl="0"/>
            <a:r>
              <a:rPr lang="en-US" altLang="ko-KR" dirty="0" smtClean="0"/>
              <a:t>By adding the value of pulse from 2 to Pl,</a:t>
            </a:r>
          </a:p>
          <a:p>
            <a:pPr rtl="0"/>
            <a:r>
              <a:rPr lang="en-US" altLang="ko-KR" dirty="0" smtClean="0"/>
              <a:t>Speed is</a:t>
            </a:r>
            <a:r>
              <a:rPr lang="en-US" altLang="ko-KR" baseline="0" dirty="0" smtClean="0"/>
              <a:t> measured by frequency divided by Doppler constant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1A1F2-91F2-4B45-A4F4-C1C9341ADC7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188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dirty="0" smtClean="0"/>
              <a:t>Algorithm 3</a:t>
            </a:r>
            <a:r>
              <a:rPr lang="en-US" altLang="ko-KR" baseline="0" dirty="0" smtClean="0"/>
              <a:t> is the procedure of calculating Stopping Sight Distance.</a:t>
            </a:r>
          </a:p>
          <a:p>
            <a:pPr rtl="0"/>
            <a:r>
              <a:rPr lang="en-US" altLang="ko-KR" dirty="0" smtClean="0"/>
              <a:t>It is the process</a:t>
            </a:r>
            <a:r>
              <a:rPr lang="en-US" altLang="ko-KR" baseline="0" dirty="0" smtClean="0"/>
              <a:t> of substituting measured value for the aforementioned SSD formula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1A1F2-91F2-4B45-A4F4-C1C9341ADC7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39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dirty="0" smtClean="0"/>
              <a:t>Algorithm 4 describes the procedure of calculating</a:t>
            </a:r>
            <a:r>
              <a:rPr lang="en-US" altLang="ko-KR" baseline="0" dirty="0" smtClean="0"/>
              <a:t> angle for turning laser sensor.</a:t>
            </a:r>
          </a:p>
          <a:p>
            <a:pPr rtl="0"/>
            <a:r>
              <a:rPr lang="en-US" altLang="ko-KR" baseline="0" dirty="0" smtClean="0"/>
              <a:t>For this process, we can get a degree to move laser sensor.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1A1F2-91F2-4B45-A4F4-C1C9341ADC7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60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65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86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02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83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93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71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554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18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73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67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41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8D697-AD91-4373-8766-0B3DB560FC37}" type="datetimeFigureOut">
              <a:rPr lang="ko-KR" altLang="en-US" smtClean="0"/>
              <a:t>2019-02-26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043B8-497A-4648-8BE4-744978BE84D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76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google.co.kr/url?sa=i&amp;rct=j&amp;q=&amp;esrc=s&amp;source=images&amp;cd=&amp;cad=rja&amp;uact=8&amp;ved=2ahUKEwiT4N7jvNDgAhVo4IMKHZvAB7IQjRx6BAgBEAU&amp;url=https://www.staples.ca/en/Marathon-Laser-Pointer-Pen-Shaped-Red/product_486035_1-CA_1_20001&amp;psig=AOvVaw0IrduTqxl0xJdRDiTpgD8l&amp;ust=1550963791536860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10" Type="http://schemas.openxmlformats.org/officeDocument/2006/relationships/image" Target="../media/image60.png"/><Relationship Id="rId9" Type="http://schemas.openxmlformats.org/officeDocument/2006/relationships/image" Target="../media/image50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72921" y="2852938"/>
            <a:ext cx="178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Team #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7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Kimchi Up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-윤고딕31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4004" y="3112222"/>
            <a:ext cx="4766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3300"/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Red </a:t>
            </a:r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Light Running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9809" y="4232123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Jideok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 Park, </a:t>
            </a:r>
            <a:r>
              <a:rPr lang="en-US" altLang="ko-KR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Hyein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Seo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en-US" altLang="ko-KR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Sujeong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 Lee, </a:t>
            </a:r>
          </a:p>
          <a:p>
            <a:pPr algn="ctr"/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Kevin </a:t>
            </a:r>
            <a:r>
              <a:rPr lang="en-US" altLang="ko-KR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Saligoe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en-US" altLang="ko-KR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Quingyuan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-윤고딕310" panose="02030504000101010101" pitchFamily="18" charset="-127"/>
                <a:cs typeface="Arial" panose="020B0604020202020204" pitchFamily="34" charset="0"/>
              </a:rPr>
              <a:t> Hu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-윤고딕31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 flipH="1">
            <a:off x="4644008" y="3789040"/>
            <a:ext cx="2880320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63688" y="3789040"/>
            <a:ext cx="2880321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858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Project Detail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3513" y="1120102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Algorithm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56" y="1671730"/>
            <a:ext cx="6896698" cy="486960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07704" y="3429000"/>
            <a:ext cx="46085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6857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Project Detail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3513" y="1120102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Algorithm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4" y="1772816"/>
            <a:ext cx="707197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82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Project Detail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3513" y="1120102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Algorithm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29" y="1916832"/>
            <a:ext cx="6873836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127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Project Detail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3513" y="1120102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Algorithm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56" y="1844824"/>
            <a:ext cx="6881456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14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H="1">
            <a:off x="4644008" y="4149080"/>
            <a:ext cx="2880320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63688" y="4149080"/>
            <a:ext cx="2880321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1144" y="260640"/>
            <a:ext cx="1063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Light" panose="02020603020101020101" pitchFamily="18" charset="-127"/>
                <a:cs typeface="Arial" panose="020B0604020202020204" pitchFamily="34" charset="0"/>
              </a:rPr>
              <a:t>PART 01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KoPub돋움체 Light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48007" y="2708922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03</a:t>
            </a:r>
          </a:p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Experiments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이등변 삼각형 18"/>
          <p:cNvSpPr/>
          <p:nvPr/>
        </p:nvSpPr>
        <p:spPr>
          <a:xfrm rot="5400000" flipV="1">
            <a:off x="3275856" y="2924944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147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이등변 삼각형 12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03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Experiments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3360373" cy="2520279"/>
          </a:xfrm>
          <a:prstGeom prst="rect">
            <a:avLst/>
          </a:prstGeom>
        </p:spPr>
      </p:pic>
      <p:pic>
        <p:nvPicPr>
          <p:cNvPr id="5" name="20190220_1451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760" y="2702454"/>
            <a:ext cx="6732240" cy="37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52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03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Experiments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55111" cy="3451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50" y="5085184"/>
            <a:ext cx="30956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518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03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Experiments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-73024" y="1453291"/>
            <a:ext cx="9217024" cy="1034479"/>
            <a:chOff x="-137392" y="3074629"/>
            <a:chExt cx="9217024" cy="1034479"/>
          </a:xfrm>
        </p:grpSpPr>
        <p:grpSp>
          <p:nvGrpSpPr>
            <p:cNvPr id="10" name="그룹 9"/>
            <p:cNvGrpSpPr/>
            <p:nvPr/>
          </p:nvGrpSpPr>
          <p:grpSpPr>
            <a:xfrm>
              <a:off x="857571" y="3074629"/>
              <a:ext cx="7428857" cy="707886"/>
              <a:chOff x="857571" y="3074629"/>
              <a:chExt cx="7428857" cy="707886"/>
            </a:xfrm>
          </p:grpSpPr>
          <p:sp>
            <p:nvSpPr>
              <p:cNvPr id="8" name="Rectangle 3"/>
              <p:cNvSpPr/>
              <p:nvPr/>
            </p:nvSpPr>
            <p:spPr>
              <a:xfrm>
                <a:off x="857571" y="3075485"/>
                <a:ext cx="7428857" cy="7070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이등변 삼각형 8"/>
              <p:cNvSpPr/>
              <p:nvPr/>
            </p:nvSpPr>
            <p:spPr>
              <a:xfrm flipV="1">
                <a:off x="876051" y="3074629"/>
                <a:ext cx="298873" cy="298873"/>
              </a:xfrm>
              <a:prstGeom prst="triangle">
                <a:avLst>
                  <a:gd name="adj" fmla="val 0"/>
                </a:avLst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33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-137392" y="3236308"/>
              <a:ext cx="9217024" cy="872800"/>
              <a:chOff x="15628" y="1550507"/>
              <a:chExt cx="9217024" cy="87280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5628" y="1550507"/>
                <a:ext cx="921702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Arial" panose="020B0604020202020204" pitchFamily="34" charset="0"/>
                    <a:ea typeface="KoPub돋움체 Medium" panose="02020603020101020101" pitchFamily="18" charset="-127"/>
                    <a:cs typeface="Arial" panose="020B0604020202020204" pitchFamily="34" charset="0"/>
                  </a:rPr>
                  <a:t>Braking Distance Graph </a:t>
                </a:r>
              </a:p>
            </p:txBody>
          </p:sp>
          <p:sp>
            <p:nvSpPr>
              <p:cNvPr id="6" name="이등변 삼각형 5"/>
              <p:cNvSpPr/>
              <p:nvPr/>
            </p:nvSpPr>
            <p:spPr>
              <a:xfrm rot="13500000" flipV="1">
                <a:off x="4609137" y="2244009"/>
                <a:ext cx="179298" cy="179298"/>
              </a:xfrm>
              <a:prstGeom prst="triangle">
                <a:avLst>
                  <a:gd name="adj" fmla="val 0"/>
                </a:avLst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76" y="2640893"/>
            <a:ext cx="7255181" cy="33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173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flipH="1">
            <a:off x="4644008" y="4149080"/>
            <a:ext cx="2880320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63688" y="4149080"/>
            <a:ext cx="2880321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8007" y="2708922"/>
            <a:ext cx="15824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04</a:t>
            </a:r>
          </a:p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Conclusion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 flipV="1">
            <a:off x="3275856" y="2924944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506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publicdomainvectors.org/photos/ico_light_bulb_2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313" y="2204864"/>
            <a:ext cx="1433374" cy="192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95736" y="4335596"/>
            <a:ext cx="5641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To solve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Red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Light Running</a:t>
            </a:r>
          </a:p>
        </p:txBody>
      </p:sp>
      <p:sp>
        <p:nvSpPr>
          <p:cNvPr id="5" name="이등변 삼각형 4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1157340" y="4293098"/>
            <a:ext cx="7015061" cy="608217"/>
          </a:xfrm>
          <a:prstGeom prst="snip1Rect">
            <a:avLst>
              <a:gd name="adj" fmla="val 50000"/>
            </a:avLst>
          </a:prstGeom>
          <a:noFill/>
          <a:ln w="3175">
            <a:solidFill>
              <a:srgbClr val="98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04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Conclusion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584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54364" y="3531052"/>
            <a:ext cx="347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PART 3  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   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Experiments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3872" y="3477174"/>
            <a:ext cx="813690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556461" y="2636912"/>
            <a:ext cx="0" cy="24964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31840" y="1973841"/>
            <a:ext cx="317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-윤고딕330" panose="02030504000101010101" pitchFamily="18" charset="-127"/>
                <a:cs typeface="Arial" panose="020B0604020202020204" pitchFamily="34" charset="0"/>
              </a:rPr>
              <a:t>Table of Contents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7604" y="2891818"/>
            <a:ext cx="367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PART 1  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             Project</a:t>
            </a:r>
          </a:p>
          <a:p>
            <a:pPr algn="r"/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Description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0112" y="2873697"/>
            <a:ext cx="408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PART 2          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       Project Detail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24605" y="3561072"/>
            <a:ext cx="369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PART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4                       Conclusion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2" name="이등변 삼각형 31"/>
          <p:cNvSpPr/>
          <p:nvPr/>
        </p:nvSpPr>
        <p:spPr>
          <a:xfrm rot="5400000" flipV="1">
            <a:off x="2090779" y="2996952"/>
            <a:ext cx="216024" cy="216024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이등변 삼각형 32"/>
          <p:cNvSpPr/>
          <p:nvPr/>
        </p:nvSpPr>
        <p:spPr>
          <a:xfrm rot="5400000" flipV="1">
            <a:off x="2111696" y="3645024"/>
            <a:ext cx="216024" cy="216024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이등변 삼각형 33"/>
          <p:cNvSpPr/>
          <p:nvPr/>
        </p:nvSpPr>
        <p:spPr>
          <a:xfrm rot="5400000" flipV="1">
            <a:off x="5724128" y="2994076"/>
            <a:ext cx="216024" cy="216024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이등변 삼각형 39"/>
          <p:cNvSpPr/>
          <p:nvPr/>
        </p:nvSpPr>
        <p:spPr>
          <a:xfrm rot="5400000" flipV="1">
            <a:off x="5724128" y="3645024"/>
            <a:ext cx="216024" cy="216024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2756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3405" y="2010789"/>
            <a:ext cx="766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 warning system to inform Non-RLR drivers that GS RLR vehicle is coming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이등변 삼각형 9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04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Conclusion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76164" y="2901705"/>
            <a:ext cx="3206592" cy="1584177"/>
            <a:chOff x="1076164" y="2901705"/>
            <a:chExt cx="3206592" cy="1584177"/>
          </a:xfrm>
        </p:grpSpPr>
        <p:sp>
          <p:nvSpPr>
            <p:cNvPr id="3" name="직사각형 2"/>
            <p:cNvSpPr/>
            <p:nvPr/>
          </p:nvSpPr>
          <p:spPr>
            <a:xfrm>
              <a:off x="1076164" y="2928223"/>
              <a:ext cx="1646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Laser pointer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한쪽 모서리가 잘린 사각형 11"/>
            <p:cNvSpPr/>
            <p:nvPr/>
          </p:nvSpPr>
          <p:spPr>
            <a:xfrm>
              <a:off x="1076164" y="2924944"/>
              <a:ext cx="3206592" cy="1360685"/>
            </a:xfrm>
            <a:prstGeom prst="snip1Rect">
              <a:avLst>
                <a:gd name="adj" fmla="val 24367"/>
              </a:avLst>
            </a:prstGeom>
            <a:noFill/>
            <a:ln w="3175">
              <a:solidFill>
                <a:srgbClr val="989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laser pointer에 대한 이미지 검색결과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7895" l="0" r="976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1" t="12744" r="391" b="17160"/>
            <a:stretch/>
          </p:blipFill>
          <p:spPr bwMode="auto">
            <a:xfrm rot="738110">
              <a:off x="1493530" y="2901705"/>
              <a:ext cx="2259989" cy="1584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4644008" y="2924944"/>
            <a:ext cx="3206592" cy="1366672"/>
            <a:chOff x="4644008" y="2924944"/>
            <a:chExt cx="3206592" cy="1366672"/>
          </a:xfrm>
        </p:grpSpPr>
        <p:sp>
          <p:nvSpPr>
            <p:cNvPr id="13" name="직사각형 12"/>
            <p:cNvSpPr/>
            <p:nvPr/>
          </p:nvSpPr>
          <p:spPr>
            <a:xfrm>
              <a:off x="4644008" y="2928223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LED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5" name="한쪽 모서리가 잘린 사각형 14"/>
            <p:cNvSpPr/>
            <p:nvPr/>
          </p:nvSpPr>
          <p:spPr>
            <a:xfrm>
              <a:off x="4644008" y="2924944"/>
              <a:ext cx="3206592" cy="1360685"/>
            </a:xfrm>
            <a:prstGeom prst="snip1Rect">
              <a:avLst>
                <a:gd name="adj" fmla="val 24367"/>
              </a:avLst>
            </a:prstGeom>
            <a:noFill/>
            <a:ln w="3175">
              <a:solidFill>
                <a:srgbClr val="989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rcRect l="12992" t="6390" r="1567" b="35246"/>
            <a:stretch/>
          </p:blipFill>
          <p:spPr>
            <a:xfrm>
              <a:off x="5538533" y="2965013"/>
              <a:ext cx="1372347" cy="1326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5710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ixabay.com/static/uploads/photo/2012/04/14/13/46/hand-33988_640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62442"/>
            <a:ext cx="3096344" cy="259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이등변 삼각형 5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04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Conclusion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07604" y="2913782"/>
            <a:ext cx="7128792" cy="1553524"/>
            <a:chOff x="471267" y="2166222"/>
            <a:chExt cx="7128792" cy="1553524"/>
          </a:xfrm>
        </p:grpSpPr>
        <p:sp>
          <p:nvSpPr>
            <p:cNvPr id="3" name="직사각형 2"/>
            <p:cNvSpPr/>
            <p:nvPr/>
          </p:nvSpPr>
          <p:spPr>
            <a:xfrm>
              <a:off x="471267" y="3411969"/>
              <a:ext cx="71287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돋움체 Medium" panose="02020603020101020101" pitchFamily="18" charset="-127"/>
                  <a:cs typeface="Arial" panose="020B0604020202020204" pitchFamily="34" charset="0"/>
                </a:rPr>
                <a:t>Noise canceling circuit is needed.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825238" y="2166222"/>
              <a:ext cx="4553426" cy="523220"/>
            </a:xfrm>
            <a:prstGeom prst="rect">
              <a:avLst/>
            </a:prstGeom>
            <a:solidFill>
              <a:srgbClr val="FF3300"/>
            </a:solidFill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2800" b="1" dirty="0" smtClean="0">
                  <a:ln>
                    <a:solidFill>
                      <a:srgbClr val="98989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KoPub돋움체 Bold" panose="02020603020101020101" pitchFamily="18" charset="-127"/>
                  <a:cs typeface="Arial" panose="020B0604020202020204" pitchFamily="34" charset="0"/>
                </a:rPr>
                <a:t>To stabilize the system …</a:t>
              </a:r>
              <a:endParaRPr lang="en-US" altLang="ko-KR" sz="2800" b="1" dirty="0">
                <a:ln>
                  <a:solidFill>
                    <a:srgbClr val="989898">
                      <a:alpha val="0"/>
                    </a:srgb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166317" y="4792322"/>
            <a:ext cx="6739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Lidar and Radar sensors are executed when in front of the vehicle.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한쪽 모서리가 잘린 사각형 10"/>
          <p:cNvSpPr/>
          <p:nvPr/>
        </p:nvSpPr>
        <p:spPr>
          <a:xfrm>
            <a:off x="1223628" y="4133202"/>
            <a:ext cx="6829320" cy="530325"/>
          </a:xfrm>
          <a:prstGeom prst="snip1Rect">
            <a:avLst>
              <a:gd name="adj" fmla="val 50000"/>
            </a:avLst>
          </a:prstGeom>
          <a:noFill/>
          <a:ln w="3175">
            <a:solidFill>
              <a:srgbClr val="98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한쪽 모서리가 잘린 사각형 11"/>
          <p:cNvSpPr/>
          <p:nvPr/>
        </p:nvSpPr>
        <p:spPr>
          <a:xfrm>
            <a:off x="1223628" y="4747908"/>
            <a:ext cx="6829320" cy="530325"/>
          </a:xfrm>
          <a:prstGeom prst="snip1Rect">
            <a:avLst>
              <a:gd name="adj" fmla="val 50000"/>
            </a:avLst>
          </a:prstGeom>
          <a:noFill/>
          <a:ln w="3175">
            <a:solidFill>
              <a:srgbClr val="98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183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93" y="3112222"/>
            <a:ext cx="2746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Thank you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4644008" y="3789040"/>
            <a:ext cx="2880320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63688" y="3789040"/>
            <a:ext cx="2880321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09801" y="3779852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3300"/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Q&amp;A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3300"/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029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H="1">
            <a:off x="4644008" y="4149080"/>
            <a:ext cx="2880320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63688" y="4149080"/>
            <a:ext cx="2880321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948007" y="2708922"/>
            <a:ext cx="25346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01</a:t>
            </a:r>
          </a:p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Project Description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이등변 삼각형 18"/>
          <p:cNvSpPr/>
          <p:nvPr/>
        </p:nvSpPr>
        <p:spPr>
          <a:xfrm rot="5400000" flipV="1">
            <a:off x="3275856" y="2924944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128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01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Project description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1092844" y="3210662"/>
            <a:ext cx="2956151" cy="2645096"/>
            <a:chOff x="247697" y="1948506"/>
            <a:chExt cx="5486402" cy="4053582"/>
          </a:xfrm>
        </p:grpSpPr>
        <p:cxnSp>
          <p:nvCxnSpPr>
            <p:cNvPr id="67" name="꺾인 연결선 66"/>
            <p:cNvCxnSpPr/>
            <p:nvPr/>
          </p:nvCxnSpPr>
          <p:spPr>
            <a:xfrm flipV="1">
              <a:off x="3333798" y="4288964"/>
              <a:ext cx="2400301" cy="1650232"/>
            </a:xfrm>
            <a:prstGeom prst="bentConnector3">
              <a:avLst>
                <a:gd name="adj1" fmla="val 18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꺾인 연결선 67"/>
            <p:cNvCxnSpPr/>
            <p:nvPr/>
          </p:nvCxnSpPr>
          <p:spPr>
            <a:xfrm flipV="1">
              <a:off x="247697" y="1972932"/>
              <a:ext cx="1943236" cy="1277031"/>
            </a:xfrm>
            <a:prstGeom prst="bentConnector3">
              <a:avLst>
                <a:gd name="adj1" fmla="val 9982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/>
            <p:nvPr/>
          </p:nvCxnSpPr>
          <p:spPr>
            <a:xfrm>
              <a:off x="3333797" y="1948506"/>
              <a:ext cx="2270937" cy="1277031"/>
            </a:xfrm>
            <a:prstGeom prst="bentConnector3">
              <a:avLst>
                <a:gd name="adj1" fmla="val 26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꺾인 연결선 69"/>
            <p:cNvCxnSpPr/>
            <p:nvPr/>
          </p:nvCxnSpPr>
          <p:spPr>
            <a:xfrm>
              <a:off x="247698" y="4288963"/>
              <a:ext cx="1943236" cy="1650233"/>
            </a:xfrm>
            <a:prstGeom prst="bentConnector3">
              <a:avLst>
                <a:gd name="adj1" fmla="val 10067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/>
            <p:nvPr/>
          </p:nvCxnSpPr>
          <p:spPr>
            <a:xfrm flipV="1">
              <a:off x="247698" y="4042915"/>
              <a:ext cx="4510253" cy="1287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/>
            <p:cNvSpPr/>
            <p:nvPr/>
          </p:nvSpPr>
          <p:spPr>
            <a:xfrm>
              <a:off x="2222213" y="4314753"/>
              <a:ext cx="1111584" cy="1165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09379" y="4431291"/>
              <a:ext cx="12134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Stop Line</a:t>
              </a:r>
              <a:endParaRPr lang="ko-KR" alt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3882" y="3827476"/>
              <a:ext cx="933879" cy="391803"/>
            </a:xfrm>
            <a:prstGeom prst="rect">
              <a:avLst/>
            </a:prstGeom>
          </p:spPr>
        </p:pic>
        <p:cxnSp>
          <p:nvCxnSpPr>
            <p:cNvPr id="75" name="꺾인 연결선 74"/>
            <p:cNvCxnSpPr/>
            <p:nvPr/>
          </p:nvCxnSpPr>
          <p:spPr>
            <a:xfrm flipV="1">
              <a:off x="1827761" y="4412487"/>
              <a:ext cx="345039" cy="180387"/>
            </a:xfrm>
            <a:prstGeom prst="bentConnector3">
              <a:avLst>
                <a:gd name="adj1" fmla="val 4086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 flipH="1" flipV="1">
              <a:off x="3041234" y="2463501"/>
              <a:ext cx="8997" cy="35385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3" t="2542" r="75173" b="54172"/>
            <a:stretch/>
          </p:blipFill>
          <p:spPr>
            <a:xfrm>
              <a:off x="2762365" y="4823779"/>
              <a:ext cx="522020" cy="932261"/>
            </a:xfrm>
            <a:prstGeom prst="rect">
              <a:avLst/>
            </a:prstGeom>
          </p:spPr>
        </p:pic>
        <p:cxnSp>
          <p:nvCxnSpPr>
            <p:cNvPr id="78" name="직선 화살표 연결선 77"/>
            <p:cNvCxnSpPr/>
            <p:nvPr/>
          </p:nvCxnSpPr>
          <p:spPr>
            <a:xfrm flipH="1" flipV="1">
              <a:off x="1087171" y="3505372"/>
              <a:ext cx="4517563" cy="28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6154" y="3281492"/>
              <a:ext cx="911466" cy="391803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4575910" y="3210662"/>
            <a:ext cx="2997394" cy="2645096"/>
            <a:chOff x="5971424" y="1948506"/>
            <a:chExt cx="5486402" cy="4053582"/>
          </a:xfrm>
        </p:grpSpPr>
        <p:cxnSp>
          <p:nvCxnSpPr>
            <p:cNvPr id="81" name="꺾인 연결선 80"/>
            <p:cNvCxnSpPr/>
            <p:nvPr/>
          </p:nvCxnSpPr>
          <p:spPr>
            <a:xfrm flipV="1">
              <a:off x="5971424" y="1972932"/>
              <a:ext cx="1943236" cy="1277031"/>
            </a:xfrm>
            <a:prstGeom prst="bentConnector3">
              <a:avLst>
                <a:gd name="adj1" fmla="val 9982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/>
            <p:nvPr/>
          </p:nvCxnSpPr>
          <p:spPr>
            <a:xfrm>
              <a:off x="9057524" y="1948506"/>
              <a:ext cx="2270937" cy="1277031"/>
            </a:xfrm>
            <a:prstGeom prst="bentConnector3">
              <a:avLst>
                <a:gd name="adj1" fmla="val 26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/>
            <p:nvPr/>
          </p:nvCxnSpPr>
          <p:spPr>
            <a:xfrm>
              <a:off x="5971425" y="4288963"/>
              <a:ext cx="1943236" cy="1650233"/>
            </a:xfrm>
            <a:prstGeom prst="bentConnector3">
              <a:avLst>
                <a:gd name="adj1" fmla="val 10067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/>
            <p:nvPr/>
          </p:nvCxnSpPr>
          <p:spPr>
            <a:xfrm flipV="1">
              <a:off x="9057525" y="4288964"/>
              <a:ext cx="2400301" cy="1650232"/>
            </a:xfrm>
            <a:prstGeom prst="bentConnector3">
              <a:avLst>
                <a:gd name="adj1" fmla="val 18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7945940" y="4314753"/>
              <a:ext cx="1111584" cy="1165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633106" y="4431291"/>
              <a:ext cx="12134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Stop Line</a:t>
              </a:r>
              <a:endParaRPr lang="ko-KR" alt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7609" y="3827476"/>
              <a:ext cx="933879" cy="391803"/>
            </a:xfrm>
            <a:prstGeom prst="rect">
              <a:avLst/>
            </a:prstGeom>
          </p:spPr>
        </p:pic>
        <p:cxnSp>
          <p:nvCxnSpPr>
            <p:cNvPr id="88" name="꺾인 연결선 87"/>
            <p:cNvCxnSpPr/>
            <p:nvPr/>
          </p:nvCxnSpPr>
          <p:spPr>
            <a:xfrm flipV="1">
              <a:off x="7551488" y="4412487"/>
              <a:ext cx="345039" cy="180387"/>
            </a:xfrm>
            <a:prstGeom prst="bentConnector3">
              <a:avLst>
                <a:gd name="adj1" fmla="val 4086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 flipH="1" flipV="1">
              <a:off x="8764961" y="2463501"/>
              <a:ext cx="8997" cy="35385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그림 8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3" t="2542" r="75173" b="54172"/>
            <a:stretch/>
          </p:blipFill>
          <p:spPr>
            <a:xfrm>
              <a:off x="8486092" y="4823779"/>
              <a:ext cx="522020" cy="932261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9881" y="3281492"/>
              <a:ext cx="911466" cy="391803"/>
            </a:xfrm>
            <a:prstGeom prst="rect">
              <a:avLst/>
            </a:prstGeom>
          </p:spPr>
        </p:pic>
        <p:cxnSp>
          <p:nvCxnSpPr>
            <p:cNvPr id="92" name="구부러진 연결선 91"/>
            <p:cNvCxnSpPr>
              <a:stCxn id="87" idx="1"/>
            </p:cNvCxnSpPr>
            <p:nvPr/>
          </p:nvCxnSpPr>
          <p:spPr>
            <a:xfrm flipV="1">
              <a:off x="7551488" y="2379226"/>
              <a:ext cx="1213473" cy="1644152"/>
            </a:xfrm>
            <a:prstGeom prst="curvedConnector2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구부러진 연결선 92"/>
            <p:cNvCxnSpPr>
              <a:stCxn id="91" idx="1"/>
            </p:cNvCxnSpPr>
            <p:nvPr/>
          </p:nvCxnSpPr>
          <p:spPr>
            <a:xfrm rot="10800000" flipV="1">
              <a:off x="8213169" y="3477393"/>
              <a:ext cx="1726712" cy="1812515"/>
            </a:xfrm>
            <a:prstGeom prst="curvedConnector2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0" t="31426" r="7004" b="-2195"/>
            <a:stretch/>
          </p:blipFill>
          <p:spPr>
            <a:xfrm>
              <a:off x="8015067" y="2221830"/>
              <a:ext cx="486665" cy="396945"/>
            </a:xfrm>
            <a:prstGeom prst="rect">
              <a:avLst/>
            </a:prstGeom>
          </p:spPr>
        </p:pic>
        <p:cxnSp>
          <p:nvCxnSpPr>
            <p:cNvPr id="95" name="구부러진 연결선 94"/>
            <p:cNvCxnSpPr>
              <a:stCxn id="94" idx="2"/>
            </p:cNvCxnSpPr>
            <p:nvPr/>
          </p:nvCxnSpPr>
          <p:spPr>
            <a:xfrm rot="16200000" flipH="1">
              <a:off x="8523395" y="2353780"/>
              <a:ext cx="1404602" cy="1934592"/>
            </a:xfrm>
            <a:prstGeom prst="curvedConnector2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40584" y="1339915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Light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5579" y="191683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894" y="1814110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 behavior that drivers run through the red light even though the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regulations 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indicate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that driers must stop their vehicles as soon as the traffic light turns red</a:t>
            </a: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02365" y="123032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002762" y="609588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533402" y="606052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Case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1272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H="1">
            <a:off x="4644008" y="4149080"/>
            <a:ext cx="2880320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63688" y="4149080"/>
            <a:ext cx="2880321" cy="45718"/>
          </a:xfrm>
          <a:prstGeom prst="rect">
            <a:avLst/>
          </a:prstGeom>
          <a:gradFill flip="none" rotWithShape="1">
            <a:gsLst>
              <a:gs pos="23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046821" y="260640"/>
            <a:ext cx="103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PART 01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48007" y="2708922"/>
            <a:ext cx="18213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02</a:t>
            </a:r>
          </a:p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Project Detail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이등변 삼각형 18"/>
          <p:cNvSpPr/>
          <p:nvPr/>
        </p:nvSpPr>
        <p:spPr>
          <a:xfrm rot="5400000" flipV="1">
            <a:off x="3275856" y="2924944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757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Project Detail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3513" y="1120102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System Diagram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691680" y="2348880"/>
            <a:ext cx="5544616" cy="2016224"/>
            <a:chOff x="1620111" y="1600916"/>
            <a:chExt cx="5337286" cy="1777632"/>
          </a:xfrm>
        </p:grpSpPr>
        <p:sp>
          <p:nvSpPr>
            <p:cNvPr id="14" name="TextBox 13"/>
            <p:cNvSpPr txBox="1"/>
            <p:nvPr/>
          </p:nvSpPr>
          <p:spPr>
            <a:xfrm flipH="1">
              <a:off x="3683851" y="1978268"/>
              <a:ext cx="1303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times" panose="02020603050405020304" pitchFamily="18" charset="0"/>
                  <a:cs typeface="times" panose="02020603050405020304" pitchFamily="18" charset="0"/>
                </a:rPr>
                <a:t>Bluetooth</a:t>
              </a:r>
              <a:endParaRPr lang="ko-KR" altLang="en-US" sz="2000" b="1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15" name="직선 연결선 14"/>
            <p:cNvCxnSpPr>
              <a:stCxn id="21" idx="3"/>
              <a:endCxn id="14" idx="3"/>
            </p:cNvCxnSpPr>
            <p:nvPr/>
          </p:nvCxnSpPr>
          <p:spPr>
            <a:xfrm flipV="1">
              <a:off x="3131179" y="2178323"/>
              <a:ext cx="552672" cy="21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623" y="1600916"/>
              <a:ext cx="1154811" cy="115481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368" y="1603087"/>
              <a:ext cx="1154811" cy="115481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20111" y="3009216"/>
              <a:ext cx="6335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imes" panose="02020603050405020304" pitchFamily="18" charset="0"/>
                  <a:cs typeface="times" panose="02020603050405020304" pitchFamily="18" charset="0"/>
                </a:rPr>
                <a:t>LED</a:t>
              </a:r>
              <a:endParaRPr lang="ko-KR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15129" y="3009215"/>
              <a:ext cx="13324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imes" panose="02020603050405020304" pitchFamily="18" charset="0"/>
                  <a:cs typeface="times" panose="02020603050405020304" pitchFamily="18" charset="0"/>
                </a:rPr>
                <a:t>Servo motor</a:t>
              </a:r>
              <a:endParaRPr lang="ko-KR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24" name="꺾인 연결선 23"/>
            <p:cNvCxnSpPr/>
            <p:nvPr/>
          </p:nvCxnSpPr>
          <p:spPr>
            <a:xfrm rot="5400000">
              <a:off x="2043089" y="2506778"/>
              <a:ext cx="507788" cy="4970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21" idx="2"/>
              <a:endCxn id="23" idx="0"/>
            </p:cNvCxnSpPr>
            <p:nvPr/>
          </p:nvCxnSpPr>
          <p:spPr>
            <a:xfrm rot="16200000" flipH="1">
              <a:off x="2641897" y="2669774"/>
              <a:ext cx="251317" cy="427563"/>
            </a:xfrm>
            <a:prstGeom prst="bentConnector3">
              <a:avLst>
                <a:gd name="adj1" fmla="val 102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412467" y="3007045"/>
              <a:ext cx="71205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imes" panose="02020603050405020304" pitchFamily="18" charset="0"/>
                  <a:cs typeface="times" panose="02020603050405020304" pitchFamily="18" charset="0"/>
                </a:rPr>
                <a:t>Lidar</a:t>
              </a:r>
              <a:endParaRPr lang="ko-KR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21298" y="3007046"/>
              <a:ext cx="7360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imes" panose="02020603050405020304" pitchFamily="18" charset="0"/>
                  <a:cs typeface="times" panose="02020603050405020304" pitchFamily="18" charset="0"/>
                </a:rPr>
                <a:t>Radar</a:t>
              </a:r>
              <a:endParaRPr lang="ko-KR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28" name="꺾인 연결선 27"/>
            <p:cNvCxnSpPr>
              <a:endCxn id="26" idx="0"/>
            </p:cNvCxnSpPr>
            <p:nvPr/>
          </p:nvCxnSpPr>
          <p:spPr>
            <a:xfrm rot="5400000">
              <a:off x="5697281" y="2579261"/>
              <a:ext cx="498998" cy="3565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rot="16200000" flipH="1">
              <a:off x="6049092" y="2621434"/>
              <a:ext cx="461582" cy="309638"/>
            </a:xfrm>
            <a:prstGeom prst="bentConnector3">
              <a:avLst>
                <a:gd name="adj1" fmla="val 4619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20" idx="1"/>
            </p:cNvCxnSpPr>
            <p:nvPr/>
          </p:nvCxnSpPr>
          <p:spPr>
            <a:xfrm flipV="1">
              <a:off x="4986951" y="2178322"/>
              <a:ext cx="552672" cy="21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380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/>
          <p:nvPr/>
        </p:nvSpPr>
        <p:spPr>
          <a:xfrm>
            <a:off x="4866049" y="2199514"/>
            <a:ext cx="3612434" cy="331771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/>
          <p:nvPr/>
        </p:nvSpPr>
        <p:spPr>
          <a:xfrm>
            <a:off x="626943" y="2215850"/>
            <a:ext cx="3612434" cy="331771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0553" y="2216174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LIDAR Lite v3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3513" y="1120102"/>
            <a:ext cx="346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Sensors used in study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이등변 삼각형 4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Project Detail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8318" y="2201916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HB 100 Radar Module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4771" y="2698381"/>
            <a:ext cx="21948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Range : 40 m (131 </a:t>
            </a:r>
            <a:r>
              <a:rPr lang="en-US" altLang="ko-KR" sz="1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ft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4085" y="2976029"/>
            <a:ext cx="33489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Accuracy &lt; 5m : ±2.5 cm (1 in.)</a:t>
            </a:r>
          </a:p>
          <a:p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Accuracy ≥ 5m : ±10 cm (3.9 in.)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55578" y="2636912"/>
            <a:ext cx="337008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987223" y="2667744"/>
            <a:ext cx="337008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881148" y="2737862"/>
            <a:ext cx="35975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Range : 1~25 m</a:t>
            </a:r>
          </a:p>
          <a:p>
            <a:pPr algn="r"/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Wide : 78°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3698631"/>
            <a:ext cx="1828800" cy="1828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11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62" y="321534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721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Project Detail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3513" y="1120102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Stopping Sight Distance (SSD)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437276" y="2881803"/>
            <a:ext cx="4706724" cy="2016224"/>
            <a:chOff x="513348" y="2818519"/>
            <a:chExt cx="10218821" cy="3605583"/>
          </a:xfrm>
        </p:grpSpPr>
        <p:sp>
          <p:nvSpPr>
            <p:cNvPr id="21" name="직사각형 20"/>
            <p:cNvSpPr/>
            <p:nvPr/>
          </p:nvSpPr>
          <p:spPr>
            <a:xfrm>
              <a:off x="513348" y="5117430"/>
              <a:ext cx="10218821" cy="12833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42008" y="4421033"/>
              <a:ext cx="1659894" cy="696398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2633986" y="5358063"/>
              <a:ext cx="272716" cy="2727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296976" y="5358062"/>
              <a:ext cx="272716" cy="2727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652407" y="5358062"/>
              <a:ext cx="272716" cy="2727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/>
            <p:cNvCxnSpPr>
              <a:endCxn id="23" idx="0"/>
            </p:cNvCxnSpPr>
            <p:nvPr/>
          </p:nvCxnSpPr>
          <p:spPr>
            <a:xfrm>
              <a:off x="2770344" y="2967789"/>
              <a:ext cx="0" cy="2390274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9788765" y="2967789"/>
              <a:ext cx="0" cy="2390274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2770344" y="3375660"/>
              <a:ext cx="7018421" cy="1143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835288" y="2818519"/>
              <a:ext cx="3032208" cy="579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Stopping distance</a:t>
              </a:r>
              <a:endPara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2770344" y="4017477"/>
              <a:ext cx="2662990" cy="16042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433334" y="4033519"/>
              <a:ext cx="0" cy="1324543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V="1">
              <a:off x="5433334" y="4049561"/>
              <a:ext cx="4355431" cy="343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788273" y="3422008"/>
              <a:ext cx="3011625" cy="579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Reaction distance</a:t>
              </a:r>
              <a:endPara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97032" y="3486764"/>
              <a:ext cx="2885183" cy="579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Braking distance</a:t>
              </a:r>
              <a:endPara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69238" y="5618316"/>
              <a:ext cx="1285571" cy="790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Hazard</a:t>
              </a:r>
            </a:p>
            <a:p>
              <a:pPr algn="ctr"/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detected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07304" y="5633973"/>
              <a:ext cx="1250286" cy="790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Braking</a:t>
              </a:r>
            </a:p>
            <a:p>
              <a:pPr algn="ctr"/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begins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018068" y="5618317"/>
              <a:ext cx="1541393" cy="790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car </a:t>
              </a:r>
            </a:p>
            <a:p>
              <a:pPr algn="ctr"/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stands still</a:t>
              </a:r>
              <a:endPara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35134" y="4421031"/>
              <a:ext cx="1659894" cy="69639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312742" y="2413436"/>
                <a:ext cx="4536547" cy="2484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(1)</a:t>
                </a:r>
              </a:p>
              <a:p>
                <a:r>
                  <a:rPr lang="en-US" altLang="ko-KR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0.278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0.039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(2)  </a:t>
                </a: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: </a:t>
                </a: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V = design speed, m/s</a:t>
                </a:r>
              </a:p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brake reaction time, 2.5sec,</a:t>
                </a:r>
              </a:p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deceleration rate, m/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42" y="2413436"/>
                <a:ext cx="4536547" cy="2484591"/>
              </a:xfrm>
              <a:prstGeom prst="rect">
                <a:avLst/>
              </a:prstGeom>
              <a:blipFill>
                <a:blip r:embed="rId3"/>
                <a:stretch>
                  <a:fillRect l="-1075" t="-1474" b="-3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9552" y="5444041"/>
                <a:ext cx="2164952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ko-KR" altLang="en-US" i="0" dirty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⁡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𝑆𝑆𝐷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444041"/>
                <a:ext cx="2164952" cy="5713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477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 rot="5400000" flipV="1">
            <a:off x="345210" y="329849"/>
            <a:ext cx="597746" cy="597746"/>
          </a:xfrm>
          <a:prstGeom prst="triangle">
            <a:avLst>
              <a:gd name="adj" fmla="val 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956" y="244003"/>
            <a:ext cx="3090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02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돋움체 Bold" panose="02020603020101020101" pitchFamily="18" charset="-127"/>
                <a:cs typeface="Arial" panose="020B0604020202020204" pitchFamily="34" charset="0"/>
              </a:rPr>
              <a:t>Project Detail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돋움체 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3513" y="1120102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Stopping Sight Distance (SSD)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973513" y="2492896"/>
            <a:ext cx="3519055" cy="2732111"/>
            <a:chOff x="1283719" y="331488"/>
            <a:chExt cx="3519055" cy="2732111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283719" y="2495143"/>
              <a:ext cx="351905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970862" y="331488"/>
              <a:ext cx="1409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pointer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>
              <a:off x="2999526" y="1023803"/>
              <a:ext cx="676016" cy="1401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853900" y="2424903"/>
              <a:ext cx="212435" cy="8563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07415" y="1711249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RLR car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2232614" y="2487595"/>
              <a:ext cx="62128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3675542" y="1023803"/>
              <a:ext cx="0" cy="146379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3463595" y="1340200"/>
                  <a:ext cx="1942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3595" y="1340200"/>
                  <a:ext cx="19428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5000" b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직선 화살표 연결선 48"/>
            <p:cNvCxnSpPr/>
            <p:nvPr/>
          </p:nvCxnSpPr>
          <p:spPr>
            <a:xfrm flipV="1">
              <a:off x="2232614" y="2690497"/>
              <a:ext cx="1442928" cy="28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788808" y="2786600"/>
                  <a:ext cx="3064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808" y="2786600"/>
                  <a:ext cx="30649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686" r="-5882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/>
            <p:cNvCxnSpPr/>
            <p:nvPr/>
          </p:nvCxnSpPr>
          <p:spPr>
            <a:xfrm>
              <a:off x="3808402" y="1023803"/>
              <a:ext cx="6384" cy="14439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903992" y="1565730"/>
                  <a:ext cx="3145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992" y="1565730"/>
                  <a:ext cx="31451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7692" b="-1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83719" y="2076149"/>
              <a:ext cx="933326" cy="391571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3483554" y="723435"/>
              <a:ext cx="331232" cy="2914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791990" y="2486000"/>
            <a:ext cx="3519055" cy="2732111"/>
            <a:chOff x="1283719" y="3358796"/>
            <a:chExt cx="3519055" cy="2732111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1283719" y="5522451"/>
              <a:ext cx="351905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970862" y="3358796"/>
              <a:ext cx="1409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 pointer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8" name="직선 화살표 연결선 57"/>
            <p:cNvCxnSpPr>
              <a:endCxn id="59" idx="0"/>
            </p:cNvCxnSpPr>
            <p:nvPr/>
          </p:nvCxnSpPr>
          <p:spPr>
            <a:xfrm>
              <a:off x="3571565" y="4050240"/>
              <a:ext cx="704680" cy="13958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4170027" y="5446105"/>
              <a:ext cx="212435" cy="8563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307415" y="4738557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RLR car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직선 화살표 연결선 60"/>
            <p:cNvCxnSpPr/>
            <p:nvPr/>
          </p:nvCxnSpPr>
          <p:spPr>
            <a:xfrm flipV="1">
              <a:off x="2232614" y="5522451"/>
              <a:ext cx="1924858" cy="261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3573942" y="4051111"/>
              <a:ext cx="0" cy="146379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3600487" y="4393589"/>
                  <a:ext cx="1942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487" y="4393589"/>
                  <a:ext cx="19428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5000" r="-25000" b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직선 화살표 연결선 63"/>
            <p:cNvCxnSpPr/>
            <p:nvPr/>
          </p:nvCxnSpPr>
          <p:spPr>
            <a:xfrm flipV="1">
              <a:off x="2232614" y="5707053"/>
              <a:ext cx="1367873" cy="135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2788808" y="5813908"/>
                  <a:ext cx="3064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808" y="5813908"/>
                  <a:ext cx="306494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8000" r="-6000" b="-1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직선 화살표 연결선 65"/>
            <p:cNvCxnSpPr/>
            <p:nvPr/>
          </p:nvCxnSpPr>
          <p:spPr>
            <a:xfrm>
              <a:off x="3460403" y="4071545"/>
              <a:ext cx="6384" cy="14439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152277" y="4505311"/>
                  <a:ext cx="3145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2277" y="4505311"/>
                  <a:ext cx="31451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7647" r="-7843" b="-1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83719" y="5103457"/>
              <a:ext cx="933326" cy="391571"/>
            </a:xfrm>
            <a:prstGeom prst="rect">
              <a:avLst/>
            </a:prstGeom>
          </p:spPr>
        </p:pic>
        <p:sp>
          <p:nvSpPr>
            <p:cNvPr id="69" name="직사각형 68"/>
            <p:cNvSpPr/>
            <p:nvPr/>
          </p:nvSpPr>
          <p:spPr>
            <a:xfrm>
              <a:off x="3439594" y="3750743"/>
              <a:ext cx="331232" cy="2914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610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3978</TotalTime>
  <Words>391</Words>
  <Application>Microsoft Office PowerPoint</Application>
  <PresentationFormat>화면 슬라이드 쇼(4:3)</PresentationFormat>
  <Paragraphs>116</Paragraphs>
  <Slides>22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KoPub돋움체 Bold</vt:lpstr>
      <vt:lpstr>KoPub돋움체 Medium</vt:lpstr>
      <vt:lpstr>맑은 고딕</vt:lpstr>
      <vt:lpstr>KoPub돋움체 Light</vt:lpstr>
      <vt:lpstr>times</vt:lpstr>
      <vt:lpstr>Cambria Math</vt:lpstr>
      <vt:lpstr>Arial</vt:lpstr>
      <vt:lpstr>Times New Roman</vt:lpstr>
      <vt:lpstr>-윤고딕330</vt:lpstr>
      <vt:lpstr>-윤고딕310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Sam_Designer</dc:creator>
  <cp:lastModifiedBy>in hye</cp:lastModifiedBy>
  <cp:revision>164</cp:revision>
  <dcterms:created xsi:type="dcterms:W3CDTF">2015-04-20T20:54:19Z</dcterms:created>
  <dcterms:modified xsi:type="dcterms:W3CDTF">2019-02-26T17:48:50Z</dcterms:modified>
</cp:coreProperties>
</file>